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5" r:id="rId4"/>
    <p:sldMasterId id="2147483686" r:id="rId5"/>
    <p:sldMasterId id="214748368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5143500" cx="9144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  <p:embeddedFont>
      <p:font typeface="Karla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Karla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Karla-italic.fntdata"/><Relationship Id="rId25" Type="http://schemas.openxmlformats.org/officeDocument/2006/relationships/font" Target="fonts/Karla-bold.fntdata"/><Relationship Id="rId27" Type="http://schemas.openxmlformats.org/officeDocument/2006/relationships/font" Target="fonts/Karla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15d200116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15d20011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the title from Seminar to either period or subject you teach.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1499fa8ab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1499fa8a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15d200116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15d200116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16262dcbf_5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416262dcbf_5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Include information on how parents can get a hold of you. Email, parentsquare, instagram, etc…...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620eef3a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9620eef3a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15d200116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15d20011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in your classroom expectations- make sure they are in line with our school expectations for distance learning.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620eef3af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9620eef3af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in your classroom expectations- make sure they are in line with our school expectations for distance learning.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25554a17b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625554a17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the platform you are using and any details pertaining that are critical for parents to know. (ie codes.) Maybe show an image of what it looks like for a student.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620eef3af_1_1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9620eef3af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the platform you are using and any details pertaining that are critical for parents to know. (ie codes.) Maybe show an image of what it looks like for a student.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9620eef3af_1_1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9620eef3af_1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the platform you are using and any details pertaining that are critical for parents to know. (ie codes.) Maybe show an image of what it looks like for a student.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9620eef3af_1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9620eef3af_1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the platform you are using and any details pertaining that are critical for parents to know. (ie codes.) Maybe show an image of what it looks like for a student.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9331bfcf58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9331bfcf5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your grading policy so that parents know the expectations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6" name="Google Shape;56;p14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7" name="Google Shape;57;p14"/>
          <p:cNvSpPr txBox="1"/>
          <p:nvPr>
            <p:ph type="ctrTitle"/>
          </p:nvPr>
        </p:nvSpPr>
        <p:spPr>
          <a:xfrm>
            <a:off x="648300" y="3404550"/>
            <a:ext cx="3530700" cy="11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0" name="Google Shape;60;p15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1" name="Google Shape;61;p15"/>
          <p:cNvSpPr txBox="1"/>
          <p:nvPr>
            <p:ph type="ctrTitle"/>
          </p:nvPr>
        </p:nvSpPr>
        <p:spPr>
          <a:xfrm>
            <a:off x="648300" y="1583350"/>
            <a:ext cx="3522300" cy="29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6724950" y="3494300"/>
            <a:ext cx="1906200" cy="10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1_2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5" name="Google Shape;65;p16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6" name="Google Shape;66;p16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ig image">
  <p:cSld name="TITLE_1_2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/>
        </p:nvSpPr>
        <p:spPr>
          <a:xfrm>
            <a:off x="209250" y="-9675"/>
            <a:ext cx="3076750" cy="5167075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71" name="Google Shape;71;p17"/>
          <p:cNvSpPr/>
          <p:nvPr/>
        </p:nvSpPr>
        <p:spPr>
          <a:xfrm>
            <a:off x="-19350" y="-9675"/>
            <a:ext cx="3076750" cy="5167075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2" name="Google Shape;72;p17"/>
          <p:cNvSpPr txBox="1"/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76" name="Google Shape;76;p18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7" name="Google Shape;77;p18"/>
          <p:cNvSpPr txBox="1"/>
          <p:nvPr/>
        </p:nvSpPr>
        <p:spPr>
          <a:xfrm>
            <a:off x="799645" y="161207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8"/>
          <p:cNvSpPr txBox="1"/>
          <p:nvPr>
            <p:ph idx="1" type="body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▸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82" name="Google Shape;82;p19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3" name="Google Shape;83;p19"/>
          <p:cNvSpPr txBox="1"/>
          <p:nvPr>
            <p:ph type="title"/>
          </p:nvPr>
        </p:nvSpPr>
        <p:spPr>
          <a:xfrm>
            <a:off x="838350" y="18079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" type="body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88" name="Google Shape;88;p20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9" name="Google Shape;89;p20"/>
          <p:cNvSpPr txBox="1"/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body"/>
          </p:nvPr>
        </p:nvSpPr>
        <p:spPr>
          <a:xfrm>
            <a:off x="841001" y="24924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2" type="body"/>
          </p:nvPr>
        </p:nvSpPr>
        <p:spPr>
          <a:xfrm>
            <a:off x="3673842" y="24924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95" name="Google Shape;95;p21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6" name="Google Shape;96;p21"/>
          <p:cNvSpPr txBox="1"/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1" type="body"/>
          </p:nvPr>
        </p:nvSpPr>
        <p:spPr>
          <a:xfrm>
            <a:off x="841000" y="2515375"/>
            <a:ext cx="19887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98" name="Google Shape;98;p21"/>
          <p:cNvSpPr txBox="1"/>
          <p:nvPr>
            <p:ph idx="2" type="body"/>
          </p:nvPr>
        </p:nvSpPr>
        <p:spPr>
          <a:xfrm>
            <a:off x="2931575" y="2515375"/>
            <a:ext cx="19887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99" name="Google Shape;99;p21"/>
          <p:cNvSpPr txBox="1"/>
          <p:nvPr>
            <p:ph idx="3" type="body"/>
          </p:nvPr>
        </p:nvSpPr>
        <p:spPr>
          <a:xfrm>
            <a:off x="5022150" y="2515375"/>
            <a:ext cx="19887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0" name="Google Shape;100;p2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3" name="Google Shape;103;p22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4" name="Google Shape;104;p22"/>
          <p:cNvSpPr txBox="1"/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8" name="Google Shape;108;p23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9" name="Google Shape;109;p23"/>
          <p:cNvSpPr txBox="1"/>
          <p:nvPr>
            <p:ph idx="1" type="body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/>
        </p:txBody>
      </p:sp>
      <p:sp>
        <p:nvSpPr>
          <p:cNvPr id="110" name="Google Shape;110;p2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3" name="Google Shape;113;p24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4" name="Google Shape;114;p2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BLANK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23" name="Google Shape;123;p27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4" name="Google Shape;124;p27"/>
          <p:cNvSpPr txBox="1"/>
          <p:nvPr>
            <p:ph type="ctrTitle"/>
          </p:nvPr>
        </p:nvSpPr>
        <p:spPr>
          <a:xfrm>
            <a:off x="648300" y="3404550"/>
            <a:ext cx="3530700" cy="11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27" name="Google Shape;127;p28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8" name="Google Shape;128;p28"/>
          <p:cNvSpPr txBox="1"/>
          <p:nvPr>
            <p:ph type="ctrTitle"/>
          </p:nvPr>
        </p:nvSpPr>
        <p:spPr>
          <a:xfrm>
            <a:off x="648300" y="1583350"/>
            <a:ext cx="3522300" cy="29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9" name="Google Shape;129;p28"/>
          <p:cNvSpPr txBox="1"/>
          <p:nvPr>
            <p:ph idx="1" type="subTitle"/>
          </p:nvPr>
        </p:nvSpPr>
        <p:spPr>
          <a:xfrm>
            <a:off x="6724950" y="3494300"/>
            <a:ext cx="1906200" cy="10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1_2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32" name="Google Shape;132;p29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3" name="Google Shape;133;p29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4" name="Google Shape;134;p29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35" name="Google Shape;135;p2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ig image">
  <p:cSld name="TITLE_1_2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/>
          <p:nvPr/>
        </p:nvSpPr>
        <p:spPr>
          <a:xfrm>
            <a:off x="209250" y="-9675"/>
            <a:ext cx="3076750" cy="5167075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38" name="Google Shape;138;p30"/>
          <p:cNvSpPr/>
          <p:nvPr/>
        </p:nvSpPr>
        <p:spPr>
          <a:xfrm>
            <a:off x="-19350" y="-9675"/>
            <a:ext cx="3076750" cy="5167075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9" name="Google Shape;139;p30"/>
          <p:cNvSpPr txBox="1"/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0" name="Google Shape;140;p3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1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43" name="Google Shape;143;p31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4" name="Google Shape;144;p31"/>
          <p:cNvSpPr txBox="1"/>
          <p:nvPr/>
        </p:nvSpPr>
        <p:spPr>
          <a:xfrm>
            <a:off x="799645" y="161207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31"/>
          <p:cNvSpPr txBox="1"/>
          <p:nvPr>
            <p:ph idx="1" type="body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▸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6" name="Google Shape;146;p3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49" name="Google Shape;149;p32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0" name="Google Shape;150;p32"/>
          <p:cNvSpPr txBox="1"/>
          <p:nvPr>
            <p:ph type="title"/>
          </p:nvPr>
        </p:nvSpPr>
        <p:spPr>
          <a:xfrm>
            <a:off x="838350" y="18079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1" name="Google Shape;151;p32"/>
          <p:cNvSpPr txBox="1"/>
          <p:nvPr>
            <p:ph idx="1" type="body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52" name="Google Shape;152;p3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55" name="Google Shape;155;p33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6" name="Google Shape;156;p33"/>
          <p:cNvSpPr txBox="1"/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7" name="Google Shape;157;p33"/>
          <p:cNvSpPr txBox="1"/>
          <p:nvPr>
            <p:ph idx="1" type="body"/>
          </p:nvPr>
        </p:nvSpPr>
        <p:spPr>
          <a:xfrm>
            <a:off x="841001" y="24924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58" name="Google Shape;158;p33"/>
          <p:cNvSpPr txBox="1"/>
          <p:nvPr>
            <p:ph idx="2" type="body"/>
          </p:nvPr>
        </p:nvSpPr>
        <p:spPr>
          <a:xfrm>
            <a:off x="3673842" y="24924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59" name="Google Shape;159;p3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62" name="Google Shape;162;p34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3" name="Google Shape;163;p34"/>
          <p:cNvSpPr txBox="1"/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34"/>
          <p:cNvSpPr txBox="1"/>
          <p:nvPr>
            <p:ph idx="1" type="body"/>
          </p:nvPr>
        </p:nvSpPr>
        <p:spPr>
          <a:xfrm>
            <a:off x="841000" y="2515375"/>
            <a:ext cx="19887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65" name="Google Shape;165;p34"/>
          <p:cNvSpPr txBox="1"/>
          <p:nvPr>
            <p:ph idx="2" type="body"/>
          </p:nvPr>
        </p:nvSpPr>
        <p:spPr>
          <a:xfrm>
            <a:off x="2931575" y="2515375"/>
            <a:ext cx="19887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66" name="Google Shape;166;p34"/>
          <p:cNvSpPr txBox="1"/>
          <p:nvPr>
            <p:ph idx="3" type="body"/>
          </p:nvPr>
        </p:nvSpPr>
        <p:spPr>
          <a:xfrm>
            <a:off x="5022150" y="2515375"/>
            <a:ext cx="19887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67" name="Google Shape;167;p3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70" name="Google Shape;170;p35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1" name="Google Shape;171;p35"/>
          <p:cNvSpPr txBox="1"/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3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6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75" name="Google Shape;175;p36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6" name="Google Shape;176;p36"/>
          <p:cNvSpPr txBox="1"/>
          <p:nvPr>
            <p:ph idx="1" type="body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/>
        </p:txBody>
      </p:sp>
      <p:sp>
        <p:nvSpPr>
          <p:cNvPr id="177" name="Google Shape;177;p3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7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80" name="Google Shape;180;p37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1" name="Google Shape;181;p3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BLANK_1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6" name="Google Shape;186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7" name="Google Shape;187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0" name="Google Shape;190;p4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1" name="Google Shape;191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1884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2495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▸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●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○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■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●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○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■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F0000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>
            <p:ph type="title"/>
          </p:nvPr>
        </p:nvSpPr>
        <p:spPr>
          <a:xfrm>
            <a:off x="457200" y="1884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9" name="Google Shape;119;p26"/>
          <p:cNvSpPr txBox="1"/>
          <p:nvPr>
            <p:ph idx="1" type="body"/>
          </p:nvPr>
        </p:nvSpPr>
        <p:spPr>
          <a:xfrm>
            <a:off x="457200" y="2495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▸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●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○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■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●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○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■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120" name="Google Shape;120;p2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sausd.us/parentportal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jpg"/><Relationship Id="rId10" Type="http://schemas.openxmlformats.org/officeDocument/2006/relationships/image" Target="../media/image14.jp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18.jpg"/><Relationship Id="rId7" Type="http://schemas.openxmlformats.org/officeDocument/2006/relationships/image" Target="../media/image5.jpg"/><Relationship Id="rId8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hyperlink" Target="http://drive.google.com/file/d/1h6xSr9X6bhNqDtgRUjKvDv5C2xKYtCQs/view" TargetMode="External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hyperlink" Target="http://drive.google.com/file/d/1j857Te2D0FGRBDOOAiQwXTp95YDq0Ytc/view" TargetMode="External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hyperlink" Target="http://drive.google.com/file/d/1SVQu4WaasuWgAbuOIMieUmZFRDSd76k6/view" TargetMode="External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1"/>
          <p:cNvSpPr txBox="1"/>
          <p:nvPr>
            <p:ph type="ctrTitle"/>
          </p:nvPr>
        </p:nvSpPr>
        <p:spPr>
          <a:xfrm>
            <a:off x="257175" y="1010500"/>
            <a:ext cx="4564800" cy="350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</a:rPr>
              <a:t>Back to School Night</a:t>
            </a:r>
            <a:endParaRPr sz="2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</a:rPr>
              <a:t>Ms. Camacho</a:t>
            </a:r>
            <a:endParaRPr sz="2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FF"/>
                </a:solidFill>
              </a:rPr>
              <a:t>Social Science (P.1, 4, 5)</a:t>
            </a:r>
            <a:endParaRPr sz="25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FF"/>
                </a:solidFill>
              </a:rPr>
              <a:t>CTE/Journalism/ELA (P.2)</a:t>
            </a:r>
            <a:endParaRPr sz="25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FF"/>
                </a:solidFill>
              </a:rPr>
              <a:t>AVID Excel 7(P3)</a:t>
            </a:r>
            <a:endParaRPr sz="25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</a:rPr>
              <a:t>20</a:t>
            </a:r>
            <a:r>
              <a:rPr lang="en" sz="2500">
                <a:solidFill>
                  <a:srgbClr val="000000"/>
                </a:solidFill>
              </a:rPr>
              <a:t>20</a:t>
            </a:r>
            <a:r>
              <a:rPr lang="en" sz="2500">
                <a:solidFill>
                  <a:srgbClr val="000000"/>
                </a:solidFill>
              </a:rPr>
              <a:t>-20</a:t>
            </a:r>
            <a:r>
              <a:rPr lang="en" sz="2500">
                <a:solidFill>
                  <a:srgbClr val="000000"/>
                </a:solidFill>
              </a:rPr>
              <a:t>21</a:t>
            </a:r>
            <a:endParaRPr sz="2500">
              <a:solidFill>
                <a:srgbClr val="000000"/>
              </a:solidFill>
            </a:endParaRPr>
          </a:p>
        </p:txBody>
      </p:sp>
      <p:pic>
        <p:nvPicPr>
          <p:cNvPr id="197" name="Google Shape;19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4100" y="365850"/>
            <a:ext cx="3749968" cy="415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677875" y="383349"/>
            <a:ext cx="2038001" cy="1528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1"/>
          <p:cNvSpPr txBox="1"/>
          <p:nvPr/>
        </p:nvSpPr>
        <p:spPr>
          <a:xfrm>
            <a:off x="2697000" y="3647150"/>
            <a:ext cx="3750000" cy="530700"/>
          </a:xfrm>
          <a:prstGeom prst="rect">
            <a:avLst/>
          </a:prstGeom>
          <a:solidFill>
            <a:srgbClr val="CFE2F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latin typeface="Karla"/>
                <a:ea typeface="Karla"/>
                <a:cs typeface="Karla"/>
                <a:sym typeface="Karla"/>
              </a:rPr>
              <a:t>Meeting code in Aeries for each period. </a:t>
            </a:r>
            <a:endParaRPr b="1" sz="15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0"/>
          <p:cNvSpPr txBox="1"/>
          <p:nvPr>
            <p:ph type="title"/>
          </p:nvPr>
        </p:nvSpPr>
        <p:spPr>
          <a:xfrm>
            <a:off x="294850" y="317275"/>
            <a:ext cx="8416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</a:rPr>
              <a:t>How parents can help at home: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287" name="Google Shape;287;p50"/>
          <p:cNvSpPr txBox="1"/>
          <p:nvPr>
            <p:ph idx="1" type="body"/>
          </p:nvPr>
        </p:nvSpPr>
        <p:spPr>
          <a:xfrm>
            <a:off x="121250" y="702300"/>
            <a:ext cx="6785400" cy="3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➢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Regularly </a:t>
            </a:r>
            <a:r>
              <a:rPr b="1"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check 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binders and backpacks to make sure your student is keeping up with organizational strategies on a daily basis (No loose paper, materials needed are present, assignments are in proper order).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➢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Offer </a:t>
            </a:r>
            <a:r>
              <a:rPr b="1"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feedback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for student so that binder “issues” can be remedied before checks.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➢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Check school </a:t>
            </a:r>
            <a:r>
              <a:rPr b="1"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for: homework, due dates, tests, long-term assignments and add family events to the calendar to help students with time management of school work and 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fun activities.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8" name="Google Shape;28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825" y="212275"/>
            <a:ext cx="1476375" cy="16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8009" y="2188973"/>
            <a:ext cx="2615991" cy="295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1"/>
          <p:cNvSpPr txBox="1"/>
          <p:nvPr>
            <p:ph type="title"/>
          </p:nvPr>
        </p:nvSpPr>
        <p:spPr>
          <a:xfrm>
            <a:off x="294850" y="317275"/>
            <a:ext cx="8416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</a:rPr>
              <a:t>Aeries</a:t>
            </a:r>
            <a:r>
              <a:rPr lang="en" sz="3000">
                <a:solidFill>
                  <a:srgbClr val="FF0000"/>
                </a:solidFill>
              </a:rPr>
              <a:t>: Parent Portal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295" name="Google Shape;295;p51">
            <a:hlinkClick r:id="rId3"/>
          </p:cNvPr>
          <p:cNvSpPr txBox="1"/>
          <p:nvPr>
            <p:ph idx="1" type="body"/>
          </p:nvPr>
        </p:nvSpPr>
        <p:spPr>
          <a:xfrm>
            <a:off x="222025" y="4647675"/>
            <a:ext cx="3105000" cy="3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Link to SAUSD parent portal</a:t>
            </a:r>
            <a:endParaRPr sz="1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6" name="Google Shape;296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350" y="2301625"/>
            <a:ext cx="2819874" cy="254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51"/>
          <p:cNvSpPr txBox="1"/>
          <p:nvPr/>
        </p:nvSpPr>
        <p:spPr>
          <a:xfrm>
            <a:off x="240175" y="796550"/>
            <a:ext cx="65844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FFFF"/>
                </a:highlight>
              </a:rPr>
              <a:t>Connecting and communicating with parents is a primary goal at SAUSD. The portal provides details on items such as student attendance, grades, and test scores.</a:t>
            </a:r>
            <a:endParaRPr sz="2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highlight>
                  <a:srgbClr val="FFFFFF"/>
                </a:highlight>
              </a:rPr>
              <a:t>*1st grading period ends </a:t>
            </a:r>
            <a:r>
              <a:rPr lang="en" sz="1800" u="sng">
                <a:solidFill>
                  <a:srgbClr val="FF0000"/>
                </a:solidFill>
                <a:highlight>
                  <a:srgbClr val="FFFFFF"/>
                </a:highlight>
              </a:rPr>
              <a:t>Friday, Sept 20th</a:t>
            </a:r>
            <a:endParaRPr sz="1800" u="sng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highlight>
                  <a:srgbClr val="FFFFFF"/>
                </a:highlight>
              </a:rPr>
              <a:t>Report card grades will be available on</a:t>
            </a:r>
            <a:endParaRPr sz="180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highlight>
                  <a:srgbClr val="FFFFFF"/>
                </a:highlight>
              </a:rPr>
              <a:t>Aeries Wednesday, Sept. 25th </a:t>
            </a:r>
            <a:endParaRPr sz="1800"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  <p:pic>
        <p:nvPicPr>
          <p:cNvPr id="298" name="Google Shape;298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0825" y="212275"/>
            <a:ext cx="1476375" cy="163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51"/>
          <p:cNvSpPr txBox="1"/>
          <p:nvPr/>
        </p:nvSpPr>
        <p:spPr>
          <a:xfrm>
            <a:off x="222025" y="3623125"/>
            <a:ext cx="4350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/>
              <a:t>Example - student login</a:t>
            </a:r>
            <a:endParaRPr b="1" sz="1200" u="sng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Email: 6 digit student ID @sausdlearns.net   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Password: 8 digit birthday    </a:t>
            </a:r>
            <a:r>
              <a:rPr b="1" lang="en" sz="1250">
                <a:solidFill>
                  <a:schemeClr val="dk1"/>
                </a:solidFill>
              </a:rPr>
              <a:t>                   </a:t>
            </a:r>
            <a:endParaRPr b="1" sz="12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50">
                <a:solidFill>
                  <a:schemeClr val="dk1"/>
                </a:solidFill>
              </a:rPr>
              <a:t>     </a:t>
            </a:r>
            <a:endParaRPr b="1" sz="12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2"/>
          <p:cNvSpPr txBox="1"/>
          <p:nvPr>
            <p:ph type="title"/>
          </p:nvPr>
        </p:nvSpPr>
        <p:spPr>
          <a:xfrm>
            <a:off x="294850" y="317275"/>
            <a:ext cx="8416800" cy="129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0000"/>
                </a:solidFill>
              </a:rPr>
              <a:t>Office hours and how to get a hold teacher</a:t>
            </a:r>
            <a:r>
              <a:rPr lang="en" sz="3000">
                <a:solidFill>
                  <a:srgbClr val="FF0000"/>
                </a:solidFill>
              </a:rPr>
              <a:t>: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305" name="Google Shape;305;p52"/>
          <p:cNvSpPr txBox="1"/>
          <p:nvPr>
            <p:ph idx="1" type="body"/>
          </p:nvPr>
        </p:nvSpPr>
        <p:spPr>
          <a:xfrm>
            <a:off x="657325" y="1768075"/>
            <a:ext cx="6533100" cy="29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6" name="Google Shape;30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825" y="212275"/>
            <a:ext cx="1476375" cy="1634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52"/>
          <p:cNvSpPr txBox="1"/>
          <p:nvPr/>
        </p:nvSpPr>
        <p:spPr>
          <a:xfrm>
            <a:off x="717950" y="1800225"/>
            <a:ext cx="6440100" cy="28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Zoom link in Aeries and Canvas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308" name="Google Shape;308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7725" y="2237175"/>
            <a:ext cx="4391025" cy="21907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335" y="0"/>
            <a:ext cx="921066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2">
            <a:hlinkClick action="ppaction://hlinkshowjump?jump=firs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1550" y="4581513"/>
            <a:ext cx="55245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2"/>
          <p:cNvSpPr txBox="1"/>
          <p:nvPr/>
        </p:nvSpPr>
        <p:spPr>
          <a:xfrm>
            <a:off x="1221575" y="1232300"/>
            <a:ext cx="4950600" cy="3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I’m so excited to meet all of my student’s families.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We will be starting off the school year with Digital Learning! We are excited to have you in our classes and at McFadden!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Can’t wait to start working with you.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Ms. Camacho </a:t>
            </a:r>
            <a:endParaRPr sz="1600"/>
          </a:p>
        </p:txBody>
      </p:sp>
      <p:pic>
        <p:nvPicPr>
          <p:cNvPr id="207" name="Google Shape;20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9963" y="3654050"/>
            <a:ext cx="1338275" cy="13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2"/>
          <p:cNvPicPr preferRelativeResize="0"/>
          <p:nvPr/>
        </p:nvPicPr>
        <p:blipFill rotWithShape="1">
          <a:blip r:embed="rId6">
            <a:alphaModFix/>
          </a:blip>
          <a:srcRect b="0" l="14192" r="0" t="0"/>
          <a:stretch/>
        </p:blipFill>
        <p:spPr>
          <a:xfrm rot="5400000">
            <a:off x="-79765" y="1708538"/>
            <a:ext cx="1266853" cy="110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-13663" y="254360"/>
            <a:ext cx="1366253" cy="1024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5400000">
            <a:off x="-47288" y="3074813"/>
            <a:ext cx="1433500" cy="107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61353" y="3328221"/>
            <a:ext cx="1896675" cy="1422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79525" y="2895624"/>
            <a:ext cx="1685898" cy="168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5400000">
            <a:off x="5561046" y="3135051"/>
            <a:ext cx="1915452" cy="1436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2"/>
          <p:cNvPicPr preferRelativeResize="0"/>
          <p:nvPr/>
        </p:nvPicPr>
        <p:blipFill rotWithShape="1">
          <a:blip r:embed="rId12">
            <a:alphaModFix/>
          </a:blip>
          <a:srcRect b="7593" l="19980" r="19490" t="34663"/>
          <a:stretch/>
        </p:blipFill>
        <p:spPr>
          <a:xfrm>
            <a:off x="7125875" y="385775"/>
            <a:ext cx="1896675" cy="24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3"/>
          <p:cNvSpPr txBox="1"/>
          <p:nvPr>
            <p:ph type="ctrTitle"/>
          </p:nvPr>
        </p:nvSpPr>
        <p:spPr>
          <a:xfrm>
            <a:off x="0" y="0"/>
            <a:ext cx="3880800" cy="11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</a:rPr>
              <a:t>Class Expectations</a:t>
            </a:r>
            <a:r>
              <a:rPr lang="en" sz="3600">
                <a:solidFill>
                  <a:srgbClr val="FF0000"/>
                </a:solidFill>
              </a:rPr>
              <a:t>: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220" name="Google Shape;220;p43"/>
          <p:cNvSpPr txBox="1"/>
          <p:nvPr/>
        </p:nvSpPr>
        <p:spPr>
          <a:xfrm>
            <a:off x="196825" y="1117500"/>
            <a:ext cx="4199100" cy="3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·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endParaRPr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·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 b="1" sz="2000"/>
          </a:p>
        </p:txBody>
      </p:sp>
      <p:sp>
        <p:nvSpPr>
          <p:cNvPr id="221" name="Google Shape;221;p43"/>
          <p:cNvSpPr txBox="1"/>
          <p:nvPr/>
        </p:nvSpPr>
        <p:spPr>
          <a:xfrm>
            <a:off x="4572000" y="316225"/>
            <a:ext cx="4314300" cy="19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</a:rPr>
              <a:t>Students, parents and teachers work together to master study skills, collaborative skills, and become lifelong learners.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222" name="Google Shape;22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9600" y="2641600"/>
            <a:ext cx="1476375" cy="16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000" y="1326200"/>
            <a:ext cx="3562800" cy="35628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4"/>
          <p:cNvSpPr txBox="1"/>
          <p:nvPr>
            <p:ph type="ctrTitle"/>
          </p:nvPr>
        </p:nvSpPr>
        <p:spPr>
          <a:xfrm>
            <a:off x="0" y="0"/>
            <a:ext cx="3880800" cy="11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</a:rPr>
              <a:t>Class Expectations: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229" name="Google Shape;229;p44"/>
          <p:cNvSpPr txBox="1"/>
          <p:nvPr/>
        </p:nvSpPr>
        <p:spPr>
          <a:xfrm>
            <a:off x="196825" y="1117500"/>
            <a:ext cx="4199100" cy="3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·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endParaRPr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·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 b="1" sz="2000"/>
          </a:p>
        </p:txBody>
      </p:sp>
      <p:sp>
        <p:nvSpPr>
          <p:cNvPr id="230" name="Google Shape;230;p44"/>
          <p:cNvSpPr txBox="1"/>
          <p:nvPr/>
        </p:nvSpPr>
        <p:spPr>
          <a:xfrm>
            <a:off x="4572000" y="316225"/>
            <a:ext cx="4314300" cy="19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</a:rPr>
              <a:t>Students, parents and teachers work together to master study skills, collaborative skills, and become lifelong learners.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231" name="Google Shape;23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9600" y="2641600"/>
            <a:ext cx="1476375" cy="16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100" y="1713600"/>
            <a:ext cx="4035825" cy="13144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5"/>
          <p:cNvSpPr txBox="1"/>
          <p:nvPr>
            <p:ph type="title"/>
          </p:nvPr>
        </p:nvSpPr>
        <p:spPr>
          <a:xfrm>
            <a:off x="155200" y="75000"/>
            <a:ext cx="70947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FF0000"/>
                </a:solidFill>
              </a:rPr>
              <a:t>Canvas and Zoom </a:t>
            </a:r>
            <a:endParaRPr sz="25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0000"/>
              </a:solidFill>
            </a:endParaRPr>
          </a:p>
        </p:txBody>
      </p:sp>
      <p:sp>
        <p:nvSpPr>
          <p:cNvPr id="238" name="Google Shape;238;p45"/>
          <p:cNvSpPr txBox="1"/>
          <p:nvPr/>
        </p:nvSpPr>
        <p:spPr>
          <a:xfrm>
            <a:off x="257950" y="1060975"/>
            <a:ext cx="6889200" cy="3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4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0" name="Google Shape;24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825" y="212275"/>
            <a:ext cx="1476375" cy="16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775" y="1285875"/>
            <a:ext cx="5149500" cy="16779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2" name="Google Shape;242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2650" y="2184413"/>
            <a:ext cx="3384550" cy="26122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3" name="Google Shape;243;p45"/>
          <p:cNvSpPr txBox="1"/>
          <p:nvPr/>
        </p:nvSpPr>
        <p:spPr>
          <a:xfrm>
            <a:off x="310775" y="798338"/>
            <a:ext cx="1521600" cy="3429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Links in Aeries</a:t>
            </a:r>
            <a:r>
              <a:rPr lang="en">
                <a:highlight>
                  <a:srgbClr val="CFE2F3"/>
                </a:highlight>
                <a:latin typeface="Karla"/>
                <a:ea typeface="Karla"/>
                <a:cs typeface="Karla"/>
                <a:sym typeface="Karla"/>
              </a:rPr>
              <a:t> </a:t>
            </a:r>
            <a:endParaRPr>
              <a:highlight>
                <a:srgbClr val="CFE2F3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4" name="Google Shape;244;p45"/>
          <p:cNvSpPr txBox="1"/>
          <p:nvPr/>
        </p:nvSpPr>
        <p:spPr>
          <a:xfrm>
            <a:off x="5734750" y="1695450"/>
            <a:ext cx="1521600" cy="342900"/>
          </a:xfrm>
          <a:prstGeom prst="rect">
            <a:avLst/>
          </a:prstGeom>
          <a:solidFill>
            <a:srgbClr val="CFE2F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Links in Canvas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6"/>
          <p:cNvSpPr txBox="1"/>
          <p:nvPr>
            <p:ph type="title"/>
          </p:nvPr>
        </p:nvSpPr>
        <p:spPr>
          <a:xfrm>
            <a:off x="155200" y="212275"/>
            <a:ext cx="64884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FF0000"/>
                </a:solidFill>
              </a:rPr>
              <a:t>Canvas- English- How to use </a:t>
            </a:r>
            <a:endParaRPr sz="25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0000"/>
              </a:solidFill>
            </a:endParaRPr>
          </a:p>
        </p:txBody>
      </p:sp>
      <p:sp>
        <p:nvSpPr>
          <p:cNvPr id="250" name="Google Shape;250;p46"/>
          <p:cNvSpPr txBox="1"/>
          <p:nvPr/>
        </p:nvSpPr>
        <p:spPr>
          <a:xfrm>
            <a:off x="257950" y="1060975"/>
            <a:ext cx="6889200" cy="3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4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2" name="Google Shape;25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825" y="212275"/>
            <a:ext cx="1476375" cy="16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6" title="Canvas Part I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200" y="1115950"/>
            <a:ext cx="637575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7"/>
          <p:cNvSpPr txBox="1"/>
          <p:nvPr>
            <p:ph type="title"/>
          </p:nvPr>
        </p:nvSpPr>
        <p:spPr>
          <a:xfrm>
            <a:off x="155200" y="212275"/>
            <a:ext cx="67044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FF0000"/>
                </a:solidFill>
              </a:rPr>
              <a:t>Canvas-English-How to view grades. </a:t>
            </a:r>
            <a:endParaRPr sz="25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0000"/>
              </a:solidFill>
            </a:endParaRPr>
          </a:p>
        </p:txBody>
      </p:sp>
      <p:sp>
        <p:nvSpPr>
          <p:cNvPr id="259" name="Google Shape;259;p47"/>
          <p:cNvSpPr txBox="1"/>
          <p:nvPr/>
        </p:nvSpPr>
        <p:spPr>
          <a:xfrm>
            <a:off x="257950" y="1060975"/>
            <a:ext cx="6889200" cy="3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4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1" name="Google Shape;26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825" y="212275"/>
            <a:ext cx="1476375" cy="16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7" title="Canvas II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900" y="999475"/>
            <a:ext cx="670425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8"/>
          <p:cNvSpPr txBox="1"/>
          <p:nvPr>
            <p:ph type="title"/>
          </p:nvPr>
        </p:nvSpPr>
        <p:spPr>
          <a:xfrm>
            <a:off x="155200" y="212275"/>
            <a:ext cx="63705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FF0000"/>
                </a:solidFill>
              </a:rPr>
              <a:t>Canvas- Espanol.</a:t>
            </a:r>
            <a:endParaRPr sz="25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0000"/>
              </a:solidFill>
            </a:endParaRPr>
          </a:p>
        </p:txBody>
      </p:sp>
      <p:sp>
        <p:nvSpPr>
          <p:cNvPr id="268" name="Google Shape;268;p48"/>
          <p:cNvSpPr txBox="1"/>
          <p:nvPr/>
        </p:nvSpPr>
        <p:spPr>
          <a:xfrm>
            <a:off x="257950" y="1060975"/>
            <a:ext cx="6889200" cy="3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4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0" name="Google Shape;27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825" y="212275"/>
            <a:ext cx="1476375" cy="16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8" title="zoom_0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950" y="999475"/>
            <a:ext cx="7200125" cy="364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9"/>
          <p:cNvSpPr txBox="1"/>
          <p:nvPr>
            <p:ph type="title"/>
          </p:nvPr>
        </p:nvSpPr>
        <p:spPr>
          <a:xfrm>
            <a:off x="155200" y="212275"/>
            <a:ext cx="7094700" cy="7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</a:rPr>
              <a:t>Grading policy</a:t>
            </a:r>
            <a:endParaRPr sz="25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0000"/>
              </a:solidFill>
            </a:endParaRPr>
          </a:p>
        </p:txBody>
      </p:sp>
      <p:sp>
        <p:nvSpPr>
          <p:cNvPr id="277" name="Google Shape;277;p49"/>
          <p:cNvSpPr txBox="1"/>
          <p:nvPr/>
        </p:nvSpPr>
        <p:spPr>
          <a:xfrm>
            <a:off x="155200" y="1547875"/>
            <a:ext cx="6889200" cy="3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4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9" name="Google Shape;27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825" y="212275"/>
            <a:ext cx="1476375" cy="16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9100" y="1914525"/>
            <a:ext cx="4035825" cy="13144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1" name="Google Shape;281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000" y="1326200"/>
            <a:ext cx="3562800" cy="35628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adw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adw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